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7"/>
  </p:notesMasterIdLst>
  <p:sldIdLst>
    <p:sldId id="257" r:id="rId2"/>
    <p:sldId id="351" r:id="rId3"/>
    <p:sldId id="350" r:id="rId4"/>
    <p:sldId id="352" r:id="rId5"/>
    <p:sldId id="349" r:id="rId6"/>
  </p:sldIdLst>
  <p:sldSz cx="12192000" cy="6858000"/>
  <p:notesSz cx="6858000" cy="9144000"/>
  <p:embeddedFontLst>
    <p:embeddedFont>
      <p:font typeface="Acumin Pro" panose="020B0504020202020204" pitchFamily="34" charset="77"/>
      <p:regular r:id="rId8"/>
      <p:bold r:id="rId9"/>
      <p:italic r:id="rId10"/>
      <p:boldItalic r:id="rId11"/>
    </p:embeddedFont>
    <p:embeddedFont>
      <p:font typeface="Acumin Pro ExtraCondensed" panose="020B0508020202020204" pitchFamily="34" charset="77"/>
      <p:regular r:id="rId12"/>
      <p:bold r:id="rId13"/>
      <p:italic r:id="rId14"/>
      <p:boldItalic r:id="rId15"/>
    </p:embeddedFont>
    <p:embeddedFont>
      <p:font typeface="Acumin Pro ExtraCondensed Smbd" panose="020B0708020202020204" pitchFamily="34" charset="77"/>
      <p:regular r:id="rId16"/>
      <p:bold r:id="rId17"/>
      <p:italic r:id="rId18"/>
      <p:boldItalic r:id="rId19"/>
    </p:embeddedFont>
    <p:embeddedFont>
      <p:font typeface="Acumin Pro Medium" panose="020F0502020204030204" pitchFamily="34" charset="0"/>
      <p:regular r:id="rId20"/>
      <p:bold r:id="rId21"/>
      <p:italic r:id="rId22"/>
      <p:boldItalic r:id="rId23"/>
    </p:embeddedFont>
    <p:embeddedFont>
      <p:font typeface="Acumin Pro Semibold" panose="020B0704020202020204" pitchFamily="34" charset="77"/>
      <p:regular r:id="rId24"/>
      <p:bold r:id="rId25"/>
      <p:italic r:id="rId26"/>
      <p:boldItalic r:id="rId27"/>
    </p:embeddedFont>
    <p:embeddedFont>
      <p:font typeface="Acumin Pro SemiCondensed" panose="020B0506020202020204" pitchFamily="34" charset="77"/>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United Sans Cd Md" panose="020F0502020204030204" pitchFamily="34" charset="0"/>
      <p:regular r:id="rId36"/>
      <p:bold r:id="rId37"/>
      <p:italic r:id="rId38"/>
      <p:boldItalic r:id="rId39"/>
    </p:embeddedFont>
    <p:embeddedFont>
      <p:font typeface="United Sans Rg Lt" pitchFamily="2" charset="77"/>
      <p:regular r:id="rId40"/>
    </p:embeddedFont>
    <p:embeddedFont>
      <p:font typeface="United Sans Rg Md" panose="020F0502020204030204"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D8E"/>
    <a:srgbClr val="EEE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99" autoAdjust="0"/>
    <p:restoredTop sz="85443"/>
  </p:normalViewPr>
  <p:slideViewPr>
    <p:cSldViewPr snapToGrid="0" snapToObjects="1">
      <p:cViewPr varScale="1">
        <p:scale>
          <a:sx n="65" d="100"/>
          <a:sy n="65" d="100"/>
        </p:scale>
        <p:origin x="208" y="7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6.fntdata"/><Relationship Id="rId18" Type="http://schemas.openxmlformats.org/officeDocument/2006/relationships/font" Target="fonts/font11.fntdata"/><Relationship Id="rId26" Type="http://schemas.openxmlformats.org/officeDocument/2006/relationships/font" Target="fonts/font19.fntdata"/><Relationship Id="rId39" Type="http://schemas.openxmlformats.org/officeDocument/2006/relationships/font" Target="fonts/font32.fntdata"/><Relationship Id="rId21" Type="http://schemas.openxmlformats.org/officeDocument/2006/relationships/font" Target="fonts/font14.fntdata"/><Relationship Id="rId34" Type="http://schemas.openxmlformats.org/officeDocument/2006/relationships/font" Target="fonts/font27.fntdata"/><Relationship Id="rId42" Type="http://schemas.openxmlformats.org/officeDocument/2006/relationships/font" Target="fonts/font35.fntdata"/><Relationship Id="rId47" Type="http://schemas.openxmlformats.org/officeDocument/2006/relationships/theme" Target="theme/theme1.xml"/><Relationship Id="rId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font" Target="fonts/font9.fntdata"/><Relationship Id="rId29"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24" Type="http://schemas.openxmlformats.org/officeDocument/2006/relationships/font" Target="fonts/font17.fntdata"/><Relationship Id="rId32" Type="http://schemas.openxmlformats.org/officeDocument/2006/relationships/font" Target="fonts/font25.fntdata"/><Relationship Id="rId37" Type="http://schemas.openxmlformats.org/officeDocument/2006/relationships/font" Target="fonts/font30.fntdata"/><Relationship Id="rId40" Type="http://schemas.openxmlformats.org/officeDocument/2006/relationships/font" Target="fonts/font3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8.fntdata"/><Relationship Id="rId23" Type="http://schemas.openxmlformats.org/officeDocument/2006/relationships/font" Target="fonts/font16.fntdata"/><Relationship Id="rId28" Type="http://schemas.openxmlformats.org/officeDocument/2006/relationships/font" Target="fonts/font21.fntdata"/><Relationship Id="rId36" Type="http://schemas.openxmlformats.org/officeDocument/2006/relationships/font" Target="fonts/font29.fntdata"/><Relationship Id="rId10" Type="http://schemas.openxmlformats.org/officeDocument/2006/relationships/font" Target="fonts/font3.fntdata"/><Relationship Id="rId19" Type="http://schemas.openxmlformats.org/officeDocument/2006/relationships/font" Target="fonts/font12.fntdata"/><Relationship Id="rId31" Type="http://schemas.openxmlformats.org/officeDocument/2006/relationships/font" Target="fonts/font24.fntdata"/><Relationship Id="rId44" Type="http://schemas.openxmlformats.org/officeDocument/2006/relationships/font" Target="fonts/font37.fntdata"/><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font" Target="fonts/font15.fntdata"/><Relationship Id="rId27" Type="http://schemas.openxmlformats.org/officeDocument/2006/relationships/font" Target="fonts/font20.fntdata"/><Relationship Id="rId30" Type="http://schemas.openxmlformats.org/officeDocument/2006/relationships/font" Target="fonts/font23.fntdata"/><Relationship Id="rId35" Type="http://schemas.openxmlformats.org/officeDocument/2006/relationships/font" Target="fonts/font28.fntdata"/><Relationship Id="rId43" Type="http://schemas.openxmlformats.org/officeDocument/2006/relationships/font" Target="fonts/font36.fntdata"/><Relationship Id="rId48" Type="http://schemas.openxmlformats.org/officeDocument/2006/relationships/tableStyles" Target="tableStyles.xml"/><Relationship Id="rId8"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font" Target="fonts/font5.fntdata"/><Relationship Id="rId17" Type="http://schemas.openxmlformats.org/officeDocument/2006/relationships/font" Target="fonts/font10.fntdata"/><Relationship Id="rId25" Type="http://schemas.openxmlformats.org/officeDocument/2006/relationships/font" Target="fonts/font18.fntdata"/><Relationship Id="rId33" Type="http://schemas.openxmlformats.org/officeDocument/2006/relationships/font" Target="fonts/font26.fntdata"/><Relationship Id="rId38" Type="http://schemas.openxmlformats.org/officeDocument/2006/relationships/font" Target="fonts/font31.fntdata"/><Relationship Id="rId46" Type="http://schemas.openxmlformats.org/officeDocument/2006/relationships/viewProps" Target="viewProps.xml"/><Relationship Id="rId20" Type="http://schemas.openxmlformats.org/officeDocument/2006/relationships/font" Target="fonts/font13.fntdata"/><Relationship Id="rId41" Type="http://schemas.openxmlformats.org/officeDocument/2006/relationships/font" Target="fonts/font3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8/2/23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traits, qualities and characteristics do you feel you excel in?</a:t>
            </a:r>
          </a:p>
          <a:p>
            <a:r>
              <a:rPr lang="en-US" dirty="0"/>
              <a:t>Which traits, qualities and characteristics do you feel you would like to develop?</a:t>
            </a:r>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2773181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5</a:t>
            </a:fld>
            <a:endParaRPr lang="en-US"/>
          </a:p>
        </p:txBody>
      </p:sp>
    </p:spTree>
    <p:extLst>
      <p:ext uri="{BB962C8B-B14F-4D97-AF65-F5344CB8AC3E}">
        <p14:creationId xmlns:p14="http://schemas.microsoft.com/office/powerpoint/2010/main" val="10072098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Purdue Logo" descr="Purdue Logo">
            <a:extLst>
              <a:ext uri="{FF2B5EF4-FFF2-40B4-BE49-F238E27FC236}">
                <a16:creationId xmlns:a16="http://schemas.microsoft.com/office/drawing/2014/main" id="{EA75A1C2-E386-F54B-A1CF-CCEB6306B190}"/>
              </a:ext>
            </a:extLst>
          </p:cNvPr>
          <p:cNvPicPr>
            <a:picLocks noChangeAspect="1"/>
          </p:cNvPicPr>
          <p:nvPr userDrawn="1"/>
        </p:nvPicPr>
        <p:blipFill>
          <a:blip r:embed="rId2"/>
          <a:stretch>
            <a:fillRect/>
          </a:stretch>
        </p:blipFill>
        <p:spPr>
          <a:xfrm>
            <a:off x="1721493" y="5987945"/>
            <a:ext cx="2459736" cy="440287"/>
          </a:xfrm>
          <a:prstGeom prst="rect">
            <a:avLst/>
          </a:prstGeom>
        </p:spPr>
      </p:pic>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8/2/23</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752599" y="0"/>
            <a:ext cx="10439397"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1165132" y="6227000"/>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52599" y="0"/>
            <a:ext cx="10439393"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pic>
        <p:nvPicPr>
          <p:cNvPr id="10" name="Purdue Logo" descr="Purdue Logo">
            <a:extLst>
              <a:ext uri="{FF2B5EF4-FFF2-40B4-BE49-F238E27FC236}">
                <a16:creationId xmlns:a16="http://schemas.microsoft.com/office/drawing/2014/main" id="{2650B9D5-9C27-CF45-A770-B91D32934D0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Lt" pitchFamily="50"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Purdue Logo" descr="Purdue Logo">
            <a:extLst>
              <a:ext uri="{FF2B5EF4-FFF2-40B4-BE49-F238E27FC236}">
                <a16:creationId xmlns:a16="http://schemas.microsoft.com/office/drawing/2014/main" id="{65255706-E2B0-E84F-A9B6-28F836971DDF}"/>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8/2/23</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483034"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483032"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Purdue Logo" descr="Purdue Logo">
            <a:extLst>
              <a:ext uri="{FF2B5EF4-FFF2-40B4-BE49-F238E27FC236}">
                <a16:creationId xmlns:a16="http://schemas.microsoft.com/office/drawing/2014/main" id="{7D26CD60-C525-9E44-AAFC-774D39C533C6}"/>
              </a:ext>
            </a:extLst>
          </p:cNvPr>
          <p:cNvPicPr>
            <a:picLocks noChangeAspect="1"/>
          </p:cNvPicPr>
          <p:nvPr userDrawn="1"/>
        </p:nvPicPr>
        <p:blipFill>
          <a:blip r:embed="rId2"/>
          <a:stretch>
            <a:fillRect/>
          </a:stretch>
        </p:blipFill>
        <p:spPr>
          <a:xfrm>
            <a:off x="1555978" y="5987945"/>
            <a:ext cx="2459736" cy="440287"/>
          </a:xfrm>
          <a:prstGeom prst="rect">
            <a:avLst/>
          </a:prstGeom>
        </p:spPr>
      </p:pic>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8/2/23</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8/2/23</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apa.org/topics/resilienc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2141790" y="1840297"/>
            <a:ext cx="8217317" cy="1853584"/>
          </a:xfrm>
        </p:spPr>
        <p:txBody>
          <a:bodyPr/>
          <a:lstStyle/>
          <a:p>
            <a:r>
              <a:rPr lang="en-US" sz="6600" dirty="0">
                <a:latin typeface="Acumin Pro ExtraCondensed"/>
              </a:rPr>
              <a:t>Resiliency and grit</a:t>
            </a:r>
            <a:br>
              <a:rPr lang="en-US" sz="6600" dirty="0">
                <a:latin typeface="Acumin Pro ExtraCondensed"/>
              </a:rPr>
            </a:br>
            <a:endParaRPr lang="en-US" sz="6600" dirty="0">
              <a:latin typeface="Acumin Pro ExtraCondensed"/>
            </a:endParaRP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p:txBody>
          <a:bodyPr/>
          <a:lstStyle/>
          <a:p>
            <a:fld id="{8A7A6979-0714-4377-B894-6BE4C2D6E202}" type="slidenum">
              <a:rPr lang="en-US" smtClean="0"/>
              <a:pPr/>
              <a:t>1</a:t>
            </a:fld>
            <a:endParaRPr lang="en-US" dirty="0"/>
          </a:p>
        </p:txBody>
      </p:sp>
      <p:sp>
        <p:nvSpPr>
          <p:cNvPr id="6" name="Subtitle 5">
            <a:extLst>
              <a:ext uri="{FF2B5EF4-FFF2-40B4-BE49-F238E27FC236}">
                <a16:creationId xmlns:a16="http://schemas.microsoft.com/office/drawing/2014/main" id="{3B9C9C21-A248-9A24-E91A-4866368099CD}"/>
              </a:ext>
            </a:extLst>
          </p:cNvPr>
          <p:cNvSpPr>
            <a:spLocks noGrp="1"/>
          </p:cNvSpPr>
          <p:nvPr>
            <p:ph type="subTitle" idx="1"/>
          </p:nvPr>
        </p:nvSpPr>
        <p:spPr>
          <a:xfrm>
            <a:off x="2141790" y="3693881"/>
            <a:ext cx="6801603" cy="1272143"/>
          </a:xfrm>
        </p:spPr>
        <p:txBody>
          <a:bodyPr/>
          <a:lstStyle/>
          <a:p>
            <a:r>
              <a:rPr lang="en-US" dirty="0"/>
              <a:t>What is it? </a:t>
            </a:r>
          </a:p>
          <a:p>
            <a:r>
              <a:rPr lang="en-US" dirty="0"/>
              <a:t>Do I have it?</a:t>
            </a:r>
          </a:p>
          <a:p>
            <a:r>
              <a:rPr lang="en-US" dirty="0"/>
              <a:t>Can I develop it?</a:t>
            </a:r>
          </a:p>
        </p:txBody>
      </p:sp>
    </p:spTree>
    <p:extLst>
      <p:ext uri="{BB962C8B-B14F-4D97-AF65-F5344CB8AC3E}">
        <p14:creationId xmlns:p14="http://schemas.microsoft.com/office/powerpoint/2010/main" val="2708108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08AB06A-6B63-9A84-6282-A333F77AFEA1}"/>
              </a:ext>
            </a:extLst>
          </p:cNvPr>
          <p:cNvSpPr>
            <a:spLocks noGrp="1"/>
          </p:cNvSpPr>
          <p:nvPr>
            <p:ph type="ctrTitle"/>
          </p:nvPr>
        </p:nvSpPr>
        <p:spPr>
          <a:xfrm>
            <a:off x="2101510" y="370921"/>
            <a:ext cx="7988980" cy="626325"/>
          </a:xfrm>
        </p:spPr>
        <p:txBody>
          <a:bodyPr/>
          <a:lstStyle/>
          <a:p>
            <a:r>
              <a:rPr lang="en-US" sz="4400" dirty="0"/>
              <a:t>What is it?</a:t>
            </a:r>
          </a:p>
        </p:txBody>
      </p:sp>
      <p:sp>
        <p:nvSpPr>
          <p:cNvPr id="8" name="Text Placeholder 7">
            <a:extLst>
              <a:ext uri="{FF2B5EF4-FFF2-40B4-BE49-F238E27FC236}">
                <a16:creationId xmlns:a16="http://schemas.microsoft.com/office/drawing/2014/main" id="{7F04D1FD-8ED5-3852-A64C-81F9064A7CFF}"/>
              </a:ext>
            </a:extLst>
          </p:cNvPr>
          <p:cNvSpPr>
            <a:spLocks noGrp="1"/>
          </p:cNvSpPr>
          <p:nvPr>
            <p:ph type="body" sz="quarter" idx="14"/>
          </p:nvPr>
        </p:nvSpPr>
        <p:spPr>
          <a:xfrm>
            <a:off x="1749713" y="1233305"/>
            <a:ext cx="9761667" cy="4940611"/>
          </a:xfrm>
        </p:spPr>
        <p:txBody>
          <a:bodyPr>
            <a:normAutofit lnSpcReduction="10000"/>
          </a:bodyPr>
          <a:lstStyle/>
          <a:p>
            <a:pPr marL="0" indent="0">
              <a:buNone/>
            </a:pPr>
            <a:r>
              <a:rPr lang="en-US" sz="2400" b="1" kern="0" dirty="0">
                <a:effectLst/>
                <a:latin typeface="+mn-lt"/>
                <a:ea typeface="Times New Roman" panose="02020603050405020304" pitchFamily="18" charset="0"/>
                <a:cs typeface="Times New Roman" panose="02020603050405020304" pitchFamily="18" charset="0"/>
              </a:rPr>
              <a:t>Resilience</a:t>
            </a:r>
            <a:r>
              <a:rPr lang="en-US" sz="2400" kern="0" dirty="0">
                <a:effectLst/>
                <a:latin typeface="+mn-lt"/>
                <a:ea typeface="Times New Roman" panose="02020603050405020304" pitchFamily="18" charset="0"/>
                <a:cs typeface="Times New Roman" panose="02020603050405020304" pitchFamily="18" charset="0"/>
              </a:rPr>
              <a:t> is the process and outcome of successfully adapting to difficult or challenging life experiences, especially through mental, emotional, and behavioral flexibility and adjustment to external and internal demands.*</a:t>
            </a:r>
          </a:p>
          <a:p>
            <a:endParaRPr lang="en-US" sz="2000" kern="0" dirty="0">
              <a:solidFill>
                <a:srgbClr val="4D5156"/>
              </a:solidFill>
              <a:latin typeface="+mn-lt"/>
              <a:ea typeface="Calibri" panose="020F0502020204030204" pitchFamily="34" charset="0"/>
              <a:cs typeface="Times New Roman" panose="02020603050405020304" pitchFamily="18" charset="0"/>
            </a:endParaRPr>
          </a:p>
          <a:p>
            <a:pPr marL="0" indent="0">
              <a:buNone/>
            </a:pPr>
            <a:endParaRPr lang="en-US" sz="2000" kern="100" dirty="0">
              <a:effectLst/>
              <a:latin typeface="+mn-lt"/>
              <a:ea typeface="Calibri" panose="020F0502020204030204" pitchFamily="34" charset="0"/>
              <a:cs typeface="Times New Roman" panose="02020603050405020304" pitchFamily="18" charset="0"/>
            </a:endParaRPr>
          </a:p>
          <a:p>
            <a:r>
              <a:rPr lang="en-US" sz="2400" dirty="0">
                <a:latin typeface="+mn-lt"/>
              </a:rPr>
              <a:t>Have you faced a challenge, adversity, and/or major setback recently? How did you handle it?</a:t>
            </a:r>
          </a:p>
          <a:p>
            <a:endParaRPr lang="en-US" sz="2400" dirty="0">
              <a:latin typeface="+mn-lt"/>
            </a:endParaRPr>
          </a:p>
          <a:p>
            <a:r>
              <a:rPr lang="en-US" sz="2400" dirty="0">
                <a:latin typeface="+mn-lt"/>
              </a:rPr>
              <a:t>It’s important to make an effort to learn from previous experiences, take corrective action, and rise to the next challenge. </a:t>
            </a:r>
          </a:p>
          <a:p>
            <a:endParaRPr lang="en-US" sz="2400" dirty="0">
              <a:latin typeface="+mn-lt"/>
            </a:endParaRPr>
          </a:p>
          <a:p>
            <a:r>
              <a:rPr lang="en-US" sz="2400" dirty="0">
                <a:latin typeface="+mn-lt"/>
              </a:rPr>
              <a:t>How do we demonstrate this?</a:t>
            </a:r>
          </a:p>
          <a:p>
            <a:endParaRPr lang="en-US" sz="2400" dirty="0">
              <a:latin typeface="+mn-lt"/>
            </a:endParaRPr>
          </a:p>
          <a:p>
            <a:pPr marL="0" indent="0">
              <a:buNone/>
            </a:pPr>
            <a:endParaRPr lang="en-US" sz="1800" kern="0" dirty="0">
              <a:solidFill>
                <a:srgbClr val="4D5156"/>
              </a:solidFill>
              <a:latin typeface="+mn-lt"/>
              <a:ea typeface="Calibri" panose="020F0502020204030204" pitchFamily="34" charset="0"/>
              <a:cs typeface="Times New Roman" panose="02020603050405020304" pitchFamily="18" charset="0"/>
            </a:endParaRPr>
          </a:p>
          <a:p>
            <a:pPr marL="0" indent="0" algn="r">
              <a:buNone/>
            </a:pPr>
            <a:r>
              <a:rPr lang="en-US" sz="1400" kern="0" dirty="0">
                <a:solidFill>
                  <a:srgbClr val="4D5156"/>
                </a:solidFill>
                <a:latin typeface="+mn-lt"/>
                <a:ea typeface="Calibri" panose="020F0502020204030204" pitchFamily="34" charset="0"/>
                <a:cs typeface="Times New Roman" panose="02020603050405020304" pitchFamily="18" charset="0"/>
              </a:rPr>
              <a:t>*Source: American Psychological Association, </a:t>
            </a:r>
            <a:r>
              <a:rPr lang="en-US" sz="1400" kern="0" dirty="0">
                <a:solidFill>
                  <a:srgbClr val="4D5156"/>
                </a:solidFill>
                <a:latin typeface="+mn-lt"/>
                <a:ea typeface="Calibri" panose="020F0502020204030204" pitchFamily="34" charset="0"/>
                <a:cs typeface="Times New Roman" panose="02020603050405020304" pitchFamily="18" charset="0"/>
                <a:hlinkClick r:id="rId2"/>
              </a:rPr>
              <a:t>https://www.apa.org/topics/resilience</a:t>
            </a:r>
            <a:endParaRPr lang="en-US" sz="1400" kern="0" dirty="0">
              <a:solidFill>
                <a:srgbClr val="4D5156"/>
              </a:solidFill>
              <a:latin typeface="+mn-lt"/>
              <a:ea typeface="Calibri" panose="020F0502020204030204" pitchFamily="34" charset="0"/>
              <a:cs typeface="Times New Roman" panose="02020603050405020304" pitchFamily="18" charset="0"/>
            </a:endParaRPr>
          </a:p>
          <a:p>
            <a:endParaRPr lang="en-US" sz="1400" dirty="0"/>
          </a:p>
          <a:p>
            <a:endParaRPr lang="en-US" dirty="0"/>
          </a:p>
        </p:txBody>
      </p:sp>
      <p:sp>
        <p:nvSpPr>
          <p:cNvPr id="5" name="Slide Number Placeholder 4">
            <a:extLst>
              <a:ext uri="{FF2B5EF4-FFF2-40B4-BE49-F238E27FC236}">
                <a16:creationId xmlns:a16="http://schemas.microsoft.com/office/drawing/2014/main" id="{079CDBEF-9D1D-DDB1-C4C8-A9817DA62F9A}"/>
              </a:ext>
            </a:extLst>
          </p:cNvPr>
          <p:cNvSpPr>
            <a:spLocks noGrp="1"/>
          </p:cNvSpPr>
          <p:nvPr>
            <p:ph type="sldNum" sz="quarter" idx="12"/>
          </p:nvPr>
        </p:nvSpPr>
        <p:spPr/>
        <p:txBody>
          <a:bodyPr/>
          <a:lstStyle/>
          <a:p>
            <a:fld id="{8A7A6979-0714-4377-B894-6BE4C2D6E202}" type="slidenum">
              <a:rPr lang="en-US" smtClean="0"/>
              <a:pPr/>
              <a:t>2</a:t>
            </a:fld>
            <a:endParaRPr lang="en-US" dirty="0"/>
          </a:p>
        </p:txBody>
      </p:sp>
      <p:sp>
        <p:nvSpPr>
          <p:cNvPr id="4" name="Date Placeholder 3">
            <a:extLst>
              <a:ext uri="{FF2B5EF4-FFF2-40B4-BE49-F238E27FC236}">
                <a16:creationId xmlns:a16="http://schemas.microsoft.com/office/drawing/2014/main" id="{4CDE6F09-9B10-5238-7123-0B118E57F72B}"/>
              </a:ext>
            </a:extLst>
          </p:cNvPr>
          <p:cNvSpPr>
            <a:spLocks noGrp="1"/>
          </p:cNvSpPr>
          <p:nvPr>
            <p:ph type="dt" sz="half" idx="4294967295"/>
          </p:nvPr>
        </p:nvSpPr>
        <p:spPr>
          <a:xfrm>
            <a:off x="11169650" y="6221413"/>
            <a:ext cx="1022350" cy="323850"/>
          </a:xfrm>
        </p:spPr>
        <p:txBody>
          <a:bodyPr/>
          <a:lstStyle/>
          <a:p>
            <a:fld id="{D47A9A36-4EB0-BF46-AE48-7CDA251B954B}" type="datetime1">
              <a:rPr lang="en-US" smtClean="0"/>
              <a:pPr/>
              <a:t>8/2/23</a:t>
            </a:fld>
            <a:endParaRPr lang="en-US" dirty="0"/>
          </a:p>
        </p:txBody>
      </p:sp>
    </p:spTree>
    <p:extLst>
      <p:ext uri="{BB962C8B-B14F-4D97-AF65-F5344CB8AC3E}">
        <p14:creationId xmlns:p14="http://schemas.microsoft.com/office/powerpoint/2010/main" val="631978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C867C-8555-2FFE-EAB7-A269ECF2C85E}"/>
              </a:ext>
            </a:extLst>
          </p:cNvPr>
          <p:cNvSpPr>
            <a:spLocks noGrp="1"/>
          </p:cNvSpPr>
          <p:nvPr>
            <p:ph type="ctrTitle"/>
          </p:nvPr>
        </p:nvSpPr>
        <p:spPr>
          <a:xfrm>
            <a:off x="2107519" y="265240"/>
            <a:ext cx="9260135" cy="569387"/>
          </a:xfrm>
        </p:spPr>
        <p:txBody>
          <a:bodyPr/>
          <a:lstStyle/>
          <a:p>
            <a:r>
              <a:rPr lang="en-US" sz="4000" dirty="0"/>
              <a:t>Images of Qualities and Skills that Strengthen Resilience</a:t>
            </a:r>
          </a:p>
        </p:txBody>
      </p:sp>
      <p:sp>
        <p:nvSpPr>
          <p:cNvPr id="5" name="Slide Number Placeholder 4">
            <a:extLst>
              <a:ext uri="{FF2B5EF4-FFF2-40B4-BE49-F238E27FC236}">
                <a16:creationId xmlns:a16="http://schemas.microsoft.com/office/drawing/2014/main" id="{70A948FF-C19E-A562-79C2-ED4C59FC80CD}"/>
              </a:ext>
            </a:extLst>
          </p:cNvPr>
          <p:cNvSpPr>
            <a:spLocks noGrp="1"/>
          </p:cNvSpPr>
          <p:nvPr>
            <p:ph type="sldNum" sz="quarter" idx="12"/>
          </p:nvPr>
        </p:nvSpPr>
        <p:spPr/>
        <p:txBody>
          <a:bodyPr/>
          <a:lstStyle/>
          <a:p>
            <a:fld id="{8A7A6979-0714-4377-B894-6BE4C2D6E202}" type="slidenum">
              <a:rPr lang="en-US" smtClean="0"/>
              <a:pPr/>
              <a:t>3</a:t>
            </a:fld>
            <a:endParaRPr lang="en-US" dirty="0"/>
          </a:p>
        </p:txBody>
      </p:sp>
      <p:pic>
        <p:nvPicPr>
          <p:cNvPr id="6" name="Picture 5" descr="A collage of images of people and animals&#10;&#10;Description automatically generated">
            <a:extLst>
              <a:ext uri="{FF2B5EF4-FFF2-40B4-BE49-F238E27FC236}">
                <a16:creationId xmlns:a16="http://schemas.microsoft.com/office/drawing/2014/main" id="{3161A9B7-1D66-CB50-40A8-2BB21A8CE59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992" y="920708"/>
            <a:ext cx="9731187" cy="5489172"/>
          </a:xfrm>
          <a:prstGeom prst="rect">
            <a:avLst/>
          </a:prstGeom>
          <a:noFill/>
          <a:ln>
            <a:noFill/>
          </a:ln>
        </p:spPr>
      </p:pic>
    </p:spTree>
    <p:extLst>
      <p:ext uri="{BB962C8B-B14F-4D97-AF65-F5344CB8AC3E}">
        <p14:creationId xmlns:p14="http://schemas.microsoft.com/office/powerpoint/2010/main" val="62886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FF455-2C14-373D-A9F5-C58A47E63A75}"/>
              </a:ext>
            </a:extLst>
          </p:cNvPr>
          <p:cNvSpPr>
            <a:spLocks noGrp="1"/>
          </p:cNvSpPr>
          <p:nvPr>
            <p:ph type="ctrTitle"/>
          </p:nvPr>
        </p:nvSpPr>
        <p:spPr>
          <a:xfrm>
            <a:off x="2107520" y="290368"/>
            <a:ext cx="7988980" cy="626325"/>
          </a:xfrm>
        </p:spPr>
        <p:txBody>
          <a:bodyPr/>
          <a:lstStyle/>
          <a:p>
            <a:r>
              <a:rPr lang="en-US" sz="4400" dirty="0"/>
              <a:t>Reflection and discussion…</a:t>
            </a:r>
          </a:p>
        </p:txBody>
      </p:sp>
      <p:sp>
        <p:nvSpPr>
          <p:cNvPr id="3" name="Subtitle 2">
            <a:extLst>
              <a:ext uri="{FF2B5EF4-FFF2-40B4-BE49-F238E27FC236}">
                <a16:creationId xmlns:a16="http://schemas.microsoft.com/office/drawing/2014/main" id="{CD0C3084-3FF4-4542-4BB8-003E20C5DD76}"/>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CEAAAA6A-E00E-2A8F-0AAB-0AAC8C10E210}"/>
              </a:ext>
            </a:extLst>
          </p:cNvPr>
          <p:cNvSpPr>
            <a:spLocks noGrp="1"/>
          </p:cNvSpPr>
          <p:nvPr>
            <p:ph type="body" sz="quarter" idx="14"/>
          </p:nvPr>
        </p:nvSpPr>
        <p:spPr>
          <a:xfrm>
            <a:off x="1648690" y="1917389"/>
            <a:ext cx="9516441" cy="3411537"/>
          </a:xfrm>
        </p:spPr>
        <p:txBody>
          <a:bodyPr/>
          <a:lstStyle/>
          <a:p>
            <a:r>
              <a:rPr lang="en-US" sz="2400" dirty="0"/>
              <a:t>Which traits, qualities and characteristics do you feel you excel in?</a:t>
            </a:r>
          </a:p>
          <a:p>
            <a:endParaRPr lang="en-US" sz="2400" dirty="0"/>
          </a:p>
          <a:p>
            <a:r>
              <a:rPr lang="en-US" sz="2400" dirty="0"/>
              <a:t>Which traits, qualities and characteristics do you feel you would like to develop?</a:t>
            </a:r>
          </a:p>
          <a:p>
            <a:endParaRPr lang="en-US" sz="2400" dirty="0"/>
          </a:p>
          <a:p>
            <a:r>
              <a:rPr lang="en-US" sz="2400" dirty="0">
                <a:latin typeface="+mn-lt"/>
              </a:rPr>
              <a:t>It’s important to make an effort to learn from previous experiences, take corrective action, and rise to the next challenge. </a:t>
            </a:r>
          </a:p>
          <a:p>
            <a:endParaRPr lang="en-US" sz="2400" dirty="0"/>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1C1CF46F-7D65-6848-22BF-D81D62F94C75}"/>
              </a:ext>
            </a:extLst>
          </p:cNvPr>
          <p:cNvSpPr>
            <a:spLocks noGrp="1"/>
          </p:cNvSpPr>
          <p:nvPr>
            <p:ph type="sldNum" sz="quarter" idx="12"/>
          </p:nvPr>
        </p:nvSpPr>
        <p:spPr/>
        <p:txBody>
          <a:bodyPr/>
          <a:lstStyle/>
          <a:p>
            <a:fld id="{8A7A6979-0714-4377-B894-6BE4C2D6E202}" type="slidenum">
              <a:rPr lang="en-US" smtClean="0"/>
              <a:pPr/>
              <a:t>4</a:t>
            </a:fld>
            <a:endParaRPr lang="en-US" dirty="0"/>
          </a:p>
        </p:txBody>
      </p:sp>
    </p:spTree>
    <p:extLst>
      <p:ext uri="{BB962C8B-B14F-4D97-AF65-F5344CB8AC3E}">
        <p14:creationId xmlns:p14="http://schemas.microsoft.com/office/powerpoint/2010/main" val="2245263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B5732-930D-434D-F72B-85BB9BA7FB9D}"/>
              </a:ext>
            </a:extLst>
          </p:cNvPr>
          <p:cNvSpPr>
            <a:spLocks noGrp="1"/>
          </p:cNvSpPr>
          <p:nvPr>
            <p:ph type="ctrTitle"/>
          </p:nvPr>
        </p:nvSpPr>
        <p:spPr>
          <a:xfrm>
            <a:off x="2101510" y="231273"/>
            <a:ext cx="9551302" cy="768672"/>
          </a:xfrm>
        </p:spPr>
        <p:txBody>
          <a:bodyPr/>
          <a:lstStyle/>
          <a:p>
            <a:r>
              <a:rPr lang="en-US" sz="5400" dirty="0"/>
              <a:t>Do I have resilience? YES</a:t>
            </a:r>
          </a:p>
        </p:txBody>
      </p:sp>
      <p:sp>
        <p:nvSpPr>
          <p:cNvPr id="6" name="Slide Number Placeholder 5">
            <a:extLst>
              <a:ext uri="{FF2B5EF4-FFF2-40B4-BE49-F238E27FC236}">
                <a16:creationId xmlns:a16="http://schemas.microsoft.com/office/drawing/2014/main" id="{FFAE1C52-3148-6BB5-7F01-CBFD7692687E}"/>
              </a:ext>
            </a:extLst>
          </p:cNvPr>
          <p:cNvSpPr>
            <a:spLocks noGrp="1"/>
          </p:cNvSpPr>
          <p:nvPr>
            <p:ph type="sldNum" sz="quarter" idx="12"/>
          </p:nvPr>
        </p:nvSpPr>
        <p:spPr/>
        <p:txBody>
          <a:bodyPr/>
          <a:lstStyle/>
          <a:p>
            <a:fld id="{8A7A6979-0714-4377-B894-6BE4C2D6E202}" type="slidenum">
              <a:rPr lang="en-US" smtClean="0"/>
              <a:pPr/>
              <a:t>5</a:t>
            </a:fld>
            <a:endParaRPr lang="en-US"/>
          </a:p>
        </p:txBody>
      </p:sp>
      <p:sp>
        <p:nvSpPr>
          <p:cNvPr id="4" name="Text Placeholder 3">
            <a:extLst>
              <a:ext uri="{FF2B5EF4-FFF2-40B4-BE49-F238E27FC236}">
                <a16:creationId xmlns:a16="http://schemas.microsoft.com/office/drawing/2014/main" id="{6573F3F2-D00F-E2F7-C2EE-F1EF5C8EFA58}"/>
              </a:ext>
            </a:extLst>
          </p:cNvPr>
          <p:cNvSpPr>
            <a:spLocks noGrp="1"/>
          </p:cNvSpPr>
          <p:nvPr>
            <p:ph type="body" sz="quarter" idx="14"/>
          </p:nvPr>
        </p:nvSpPr>
        <p:spPr>
          <a:xfrm>
            <a:off x="1623699" y="1015152"/>
            <a:ext cx="10506923" cy="5426632"/>
          </a:xfrm>
        </p:spPr>
        <p:txBody>
          <a:bodyPr vert="horz" lIns="0" tIns="0" rIns="0" bIns="0" rtlCol="0" anchor="t">
            <a:normAutofit/>
          </a:bodyPr>
          <a:lstStyle/>
          <a:p>
            <a:pPr marL="0" indent="0">
              <a:buNone/>
            </a:pPr>
            <a:endParaRPr lang="en-US" sz="2400" dirty="0">
              <a:latin typeface="Acumin Pro"/>
            </a:endParaRPr>
          </a:p>
          <a:p>
            <a:pPr marL="0" marR="0">
              <a:lnSpc>
                <a:spcPct val="115000"/>
              </a:lnSpc>
              <a:spcBef>
                <a:spcPts val="0"/>
              </a:spcBef>
              <a:spcAft>
                <a:spcPts val="0"/>
              </a:spcAft>
            </a:pPr>
            <a:r>
              <a:rPr lang="en-US" sz="2400" kern="0" dirty="0">
                <a:effectLst/>
                <a:latin typeface="+mn-lt"/>
                <a:ea typeface="Calibri" panose="020F0502020204030204" pitchFamily="34" charset="0"/>
                <a:cs typeface="Times New Roman" panose="02020603050405020304" pitchFamily="18" charset="0"/>
              </a:rPr>
              <a:t>Grit is a life skill that is essential to your success and well-being, now and in your future.</a:t>
            </a:r>
            <a:endParaRPr lang="en-US" sz="2400" kern="100" dirty="0">
              <a:effectLst/>
              <a:latin typeface="+mn-lt"/>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endParaRPr lang="en-US" sz="2400" kern="1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kern="0" dirty="0">
                <a:effectLst/>
                <a:latin typeface="+mn-lt"/>
                <a:ea typeface="Calibri" panose="020F0502020204030204" pitchFamily="34" charset="0"/>
                <a:cs typeface="Times New Roman" panose="02020603050405020304" pitchFamily="18" charset="0"/>
              </a:rPr>
              <a:t>You exhibit grit/resiliency when you are able to face challenges, adversity, disappointments, and major setbacks; learn from the experience; take corrective action; and rise to the next challenge.</a:t>
            </a:r>
            <a:endParaRPr lang="en-US" sz="2400" kern="1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endParaRPr lang="en-US" sz="2400" kern="100" dirty="0">
              <a:effectLst/>
              <a:latin typeface="+mn-l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400" kern="0" dirty="0">
                <a:effectLst/>
                <a:latin typeface="+mn-lt"/>
                <a:ea typeface="Calibri" panose="020F0502020204030204" pitchFamily="34" charset="0"/>
                <a:cs typeface="Times New Roman" panose="02020603050405020304" pitchFamily="18" charset="0"/>
              </a:rPr>
              <a:t>Everyone has resiliency. We demonstrate it more often than we realize. Most challenges, setbacks, or disappointments we face are relatively minor. We accept them, learn from them and move on.</a:t>
            </a:r>
            <a:endParaRPr lang="en-US" sz="2400" kern="100" dirty="0">
              <a:effectLst/>
              <a:latin typeface="+mn-lt"/>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425970282"/>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1B5829C-EB69-4E85-8A96-9C9AE3B8A29B}" vid="{744B8B3E-5C57-4A65-A799-9CC7541E0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44411</TotalTime>
  <Words>322</Words>
  <Application>Microsoft Macintosh PowerPoint</Application>
  <PresentationFormat>Widescreen</PresentationFormat>
  <Paragraphs>41</Paragraphs>
  <Slides>5</Slides>
  <Notes>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vt:i4>
      </vt:variant>
    </vt:vector>
  </HeadingPairs>
  <TitlesOfParts>
    <vt:vector size="18" baseType="lpstr">
      <vt:lpstr>Arial</vt:lpstr>
      <vt:lpstr>United Sans Rg Lt</vt:lpstr>
      <vt:lpstr>Acumin Pro Semibold</vt:lpstr>
      <vt:lpstr>United Sans Rg Md</vt:lpstr>
      <vt:lpstr>Acumin Pro ExtraCondensed Smbd</vt:lpstr>
      <vt:lpstr>Acumin Pro ExtraCondensed</vt:lpstr>
      <vt:lpstr>Wingdings</vt:lpstr>
      <vt:lpstr>Calibri</vt:lpstr>
      <vt:lpstr>Acumin Pro</vt:lpstr>
      <vt:lpstr>United Sans Cd Md</vt:lpstr>
      <vt:lpstr>Acumin Pro SemiCondensed</vt:lpstr>
      <vt:lpstr>Acumin Pro Medium</vt:lpstr>
      <vt:lpstr>Purdue2</vt:lpstr>
      <vt:lpstr>Resiliency and grit </vt:lpstr>
      <vt:lpstr>What is it?</vt:lpstr>
      <vt:lpstr>Images of Qualities and Skills that Strengthen Resilience</vt:lpstr>
      <vt:lpstr>Reflection and discussion…</vt:lpstr>
      <vt:lpstr>Do I have resilience? YES</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J M.</dc:creator>
  <cp:lastModifiedBy>Hoeing, Emily L</cp:lastModifiedBy>
  <cp:revision>173</cp:revision>
  <dcterms:created xsi:type="dcterms:W3CDTF">2020-04-19T19:01:37Z</dcterms:created>
  <dcterms:modified xsi:type="dcterms:W3CDTF">2023-08-02T19:35:16Z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2022-12-14T12:50:16Z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25b401d6-df89-43ed-a1e5-06ce27152254</vt:lpwstr>
  </property>
  <property fmtid="{D5CDD505-2E9C-101B-9397-08002B2CF9AE}" pid="8" name="MSIP_Label_4044bd30-2ed7-4c9d-9d12-46200872a97b_ContentBits">
    <vt:lpwstr>0</vt:lpwstr>
  </property>
</Properties>
</file>